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7" r:id="rId2"/>
    <p:sldId id="270" r:id="rId3"/>
    <p:sldId id="271" r:id="rId4"/>
    <p:sldId id="272" r:id="rId5"/>
    <p:sldId id="273" r:id="rId6"/>
    <p:sldId id="296" r:id="rId7"/>
    <p:sldId id="276" r:id="rId8"/>
    <p:sldId id="284" r:id="rId9"/>
    <p:sldId id="278" r:id="rId10"/>
    <p:sldId id="286" r:id="rId11"/>
    <p:sldId id="288" r:id="rId12"/>
    <p:sldId id="289" r:id="rId13"/>
    <p:sldId id="283" r:id="rId14"/>
    <p:sldId id="297" r:id="rId15"/>
    <p:sldId id="304" r:id="rId16"/>
    <p:sldId id="298" r:id="rId17"/>
    <p:sldId id="300" r:id="rId18"/>
    <p:sldId id="301" r:id="rId19"/>
    <p:sldId id="302" r:id="rId20"/>
    <p:sldId id="305" r:id="rId21"/>
    <p:sldId id="303" r:id="rId22"/>
    <p:sldId id="290" r:id="rId23"/>
    <p:sldId id="266" r:id="rId24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6" autoAdjust="0"/>
    <p:restoredTop sz="94591" autoAdjust="0"/>
  </p:normalViewPr>
  <p:slideViewPr>
    <p:cSldViewPr showGuides="1">
      <p:cViewPr varScale="1">
        <p:scale>
          <a:sx n="95" d="100"/>
          <a:sy n="95" d="100"/>
        </p:scale>
        <p:origin x="696" y="72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73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07.06.2014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7346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geo-tagged articles</a:t>
            </a:r>
          </a:p>
        </p:txBody>
      </p:sp>
    </p:spTree>
    <p:extLst>
      <p:ext uri="{BB962C8B-B14F-4D97-AF65-F5344CB8AC3E}">
        <p14:creationId xmlns:p14="http://schemas.microsoft.com/office/powerpoint/2010/main" val="60481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0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7776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105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4109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32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272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589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3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7F59DC8-C1BA-41CF-BB0E-590FBCD0ECE0}" type="datetime1">
              <a:rPr lang="de-DE" smtClean="0"/>
              <a:t>07.06.2014</a:t>
            </a:fld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E688D93-5728-49FD-B519-D81564D12493}" type="datetime1">
              <a:rPr lang="de-DE" smtClean="0"/>
              <a:t>07.06.2014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8F5A8A5-FF05-4A5A-878D-3401A11BE5F3}" type="datetime1">
              <a:rPr lang="de-DE" smtClean="0"/>
              <a:t>07.06.2014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4695-F8A5-415A-A9F4-158E2BE10F69}" type="datetime1">
              <a:rPr lang="de-DE" smtClean="0"/>
              <a:t>07.06.2014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144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254001" y="133350"/>
            <a:ext cx="8636000" cy="1285875"/>
          </a:xfrm>
          <a:prstGeom prst="rect">
            <a:avLst/>
          </a:prstGeom>
          <a:ln w="12700">
            <a:miter lim="400000"/>
          </a:ln>
        </p:spPr>
        <p:txBody>
          <a:bodyPr/>
          <a:lstStyle>
            <a:lvl1pPr defTabSz="304800">
              <a:defRPr sz="3800" cap="all">
                <a:solidFill>
                  <a:srgbClr val="535353"/>
                </a:solidFill>
                <a:uFillTx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254001" y="1676400"/>
            <a:ext cx="8636000" cy="3076575"/>
          </a:xfrm>
          <a:prstGeom prst="rect">
            <a:avLst/>
          </a:prstGeom>
          <a:ln w="12700">
            <a:miter lim="400000"/>
          </a:ln>
        </p:spPr>
        <p:txBody>
          <a:bodyPr anchor="ctr"/>
          <a:lstStyle>
            <a:lvl1pPr marL="1714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1pPr>
            <a:lvl2pPr marL="40957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2pPr>
            <a:lvl3pPr marL="64770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3pPr>
            <a:lvl4pPr marL="88582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4pPr>
            <a:lvl5pPr marL="11239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518474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478B-9DD4-4EAB-962F-AC3248FC2ED5}" type="datetime1">
              <a:rPr lang="de-DE" smtClean="0"/>
              <a:t>07.06.2014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49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/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6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1005C58-6B53-45DF-8D63-9586E5FF5A6D}" type="datetime1">
              <a:rPr lang="de-DE" smtClean="0"/>
              <a:t>07.06.2014</a:t>
            </a:fld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  <p:sldLayoutId id="2147483682" r:id="rId14"/>
    <p:sldLayoutId id="2147483683" r:id="rId15"/>
    <p:sldLayoutId id="214748368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Das Wissen der Welt erweitern – Big Data zum </a:t>
            </a:r>
            <a:r>
              <a:rPr lang="de-DE" dirty="0" smtClean="0"/>
              <a:t>Mitmachen</a:t>
            </a:r>
            <a:br>
              <a:rPr lang="de-DE" dirty="0" smtClean="0"/>
            </a:br>
            <a:r>
              <a:rPr lang="de-DE" sz="1400" dirty="0" smtClean="0"/>
              <a:t>Unterstützung der Datenvervollständigung von Wikidata mit Assoziationsregeln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21520" b="2814"/>
          <a:stretch/>
        </p:blipFill>
        <p:spPr bwMode="auto">
          <a:xfrm>
            <a:off x="107504" y="2864483"/>
            <a:ext cx="2164298" cy="182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7676" y="2869764"/>
            <a:ext cx="220278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" dirty="0"/>
              <a:t>http://www.google.de/imgres?imgurl=http%3A%2F%2Fdata-informed.com%2Fwp-content%2Fuploads%2F2012%2F05%2FMapping-Wikipedia-in-French-image-2.jpg&amp;imgrefurl=http%3A%2F%2Fdata-informed.com%2Fdata-visualization-identifying-geographical-origins-in-wikipedia-data%2F&amp;h=701&amp;w=1110&amp;tbnid=o3Gv5scNmIRSHM%3A&amp;zoom=1&amp;docid=RIbP3SzGreILfM&amp;ei=xF2QU_7cAeOh4gSLzYHQDw&amp;tbm=isch&amp;client=firefox-a&amp;iact=rc&amp;uact=3&amp;dur=206&amp;page=1&amp;start=0&amp;ndsp=29&amp;ved=0CDMQrQMwA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7544" y="843557"/>
            <a:ext cx="8424936" cy="15121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27583" y="843557"/>
            <a:ext cx="737657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Strukturierten Speicherung: </a:t>
            </a:r>
          </a:p>
          <a:p>
            <a:r>
              <a:rPr lang="de-DE" sz="1400" dirty="0" smtClean="0"/>
              <a:t>	Beantworten von Fragen: </a:t>
            </a:r>
          </a:p>
          <a:p>
            <a:r>
              <a:rPr lang="de-DE" sz="1400" dirty="0" smtClean="0"/>
              <a:t>	</a:t>
            </a:r>
            <a:r>
              <a:rPr lang="de-DE" sz="1400" dirty="0"/>
              <a:t>- </a:t>
            </a:r>
            <a:r>
              <a:rPr lang="de-DE" sz="1400" dirty="0" smtClean="0"/>
              <a:t>„Welches Bundesland hat die meisten Städte mit 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	weiblichen Bürgermeistern?“</a:t>
            </a:r>
            <a:endParaRPr lang="de-DE" sz="1400" dirty="0"/>
          </a:p>
          <a:p>
            <a:r>
              <a:rPr lang="de-DE" sz="1400" dirty="0"/>
              <a:t>	- </a:t>
            </a:r>
            <a:r>
              <a:rPr lang="de-DE" sz="1400" dirty="0" smtClean="0"/>
              <a:t>„Wie viele Länder kann man aus Deutschland erreichen, wenn man 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	nicht mehr als ein weiteres Land durchfährt?“</a:t>
            </a:r>
            <a:endParaRPr lang="de-DE" sz="1400" dirty="0"/>
          </a:p>
          <a:p>
            <a:r>
              <a:rPr lang="de-DE" sz="1400" dirty="0"/>
              <a:t>	</a:t>
            </a:r>
            <a:endParaRPr lang="de-DE" sz="1400" dirty="0" smtClean="0"/>
          </a:p>
          <a:p>
            <a:r>
              <a:rPr lang="de-DE" sz="1400" dirty="0"/>
              <a:t>	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203688" y="4737287"/>
            <a:ext cx="19030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Geographische Angaben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12493"/>
          <a:stretch/>
        </p:blipFill>
        <p:spPr bwMode="auto">
          <a:xfrm>
            <a:off x="2376296" y="2869764"/>
            <a:ext cx="2628900" cy="181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47031" y="4731990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Orte in der Nähe des HPIs 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874965"/>
            <a:ext cx="3850581" cy="181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5576790" y="4731990"/>
            <a:ext cx="2993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Zeitstrahl zu einem Bestimmten Thema</a:t>
            </a:r>
            <a:endParaRPr lang="en-US" sz="1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22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Wikidatas</a:t>
            </a:r>
            <a:r>
              <a:rPr lang="de-DE" dirty="0" smtClean="0"/>
              <a:t> Inhalt: Items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19672" y="1637456"/>
            <a:ext cx="3384376" cy="504056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7"/>
          </p:cNvCxnSpPr>
          <p:nvPr/>
        </p:nvCxnSpPr>
        <p:spPr>
          <a:xfrm flipH="1" flipV="1">
            <a:off x="2843810" y="627535"/>
            <a:ext cx="1664608" cy="1083738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0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Aussagen = Eigenschaft + Wert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91680" y="2762757"/>
            <a:ext cx="1842886" cy="313049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V="1">
            <a:off x="2613123" y="664204"/>
            <a:ext cx="14661" cy="2098553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55853" y="2762096"/>
            <a:ext cx="1015039" cy="313710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 flipH="1" flipV="1">
            <a:off x="3995936" y="664204"/>
            <a:ext cx="167437" cy="2097892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60232" y="3435846"/>
            <a:ext cx="1944216" cy="1300356"/>
          </a:xfrm>
          <a:prstGeom prst="rect">
            <a:avLst/>
          </a:prstGeom>
          <a:ln w="6350"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de-DE" sz="2000" dirty="0" smtClean="0"/>
              <a:t>Diese Daten werden von </a:t>
            </a:r>
            <a:r>
              <a:rPr lang="de-DE" sz="2000" b="1" dirty="0" smtClean="0"/>
              <a:t>Nutzern</a:t>
            </a:r>
            <a:r>
              <a:rPr lang="de-DE" sz="2000" dirty="0" smtClean="0"/>
              <a:t> eingetragen!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80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smtClean="0"/>
              <a:t>Szenario: Ein Nutzer möchte eine Eigenschaft zu einem Item hinzufügen.</a:t>
            </a:r>
          </a:p>
          <a:p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16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r>
              <a:rPr lang="de-DE" dirty="0" smtClean="0"/>
              <a:t>[</a:t>
            </a:r>
            <a:r>
              <a:rPr lang="de-DE" dirty="0" smtClean="0">
                <a:solidFill>
                  <a:srgbClr val="0070C0"/>
                </a:solidFill>
              </a:rPr>
              <a:t>hinzufügen</a:t>
            </a:r>
            <a:r>
              <a:rPr lang="de-DE" dirty="0" smtClean="0"/>
              <a:t>]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251520" y="2602771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err="1" smtClean="0"/>
              <a:t>Pokedex</a:t>
            </a:r>
            <a:r>
              <a:rPr lang="de-DE" dirty="0" smtClean="0"/>
              <a:t>-ID</a:t>
            </a:r>
          </a:p>
          <a:p>
            <a:r>
              <a:rPr lang="de-DE" dirty="0" smtClean="0"/>
              <a:t>PTNP</a:t>
            </a:r>
          </a:p>
          <a:p>
            <a:r>
              <a:rPr lang="de-DE" dirty="0" err="1" smtClean="0"/>
              <a:t>Pegi</a:t>
            </a:r>
            <a:r>
              <a:rPr lang="de-DE" dirty="0" smtClean="0"/>
              <a:t>-Altersfreigabe</a:t>
            </a:r>
          </a:p>
          <a:p>
            <a:r>
              <a:rPr lang="de-DE" dirty="0" smtClean="0"/>
              <a:t>Premiere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-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14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8888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animBg="1"/>
      <p:bldP spid="7" grpId="0" animBg="1"/>
      <p:bldP spid="9" grpId="0" uiExpan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dirty="0" smtClean="0"/>
              <a:t>Vorschläge für Eigenschaften!</a:t>
            </a:r>
            <a:endParaRPr lang="de-DE" sz="360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4911725"/>
            <a:ext cx="215900" cy="180975"/>
          </a:xfrm>
        </p:spPr>
        <p:txBody>
          <a:bodyPr/>
          <a:lstStyle/>
          <a:p>
            <a:fld id="{AD7EDDA2-D529-494D-8DD4-5843EC9A48A2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4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Postleitzahl</a:t>
            </a:r>
          </a:p>
          <a:p>
            <a:r>
              <a:rPr lang="de-DE" dirty="0" smtClean="0"/>
              <a:t>Partnerstadt</a:t>
            </a:r>
          </a:p>
          <a:p>
            <a:r>
              <a:rPr lang="de-DE" dirty="0" smtClean="0"/>
              <a:t>Parlament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19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Staat</a:t>
            </a:r>
          </a:p>
          <a:p>
            <a:r>
              <a:rPr lang="de-DE" dirty="0" smtClean="0"/>
              <a:t>Koordinaten</a:t>
            </a:r>
          </a:p>
          <a:p>
            <a:r>
              <a:rPr lang="de-DE" dirty="0" smtClean="0"/>
              <a:t>Zeitzone</a:t>
            </a:r>
          </a:p>
          <a:p>
            <a:r>
              <a:rPr lang="de-DE" dirty="0" smtClean="0"/>
              <a:t>Ortsvorwahl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Eigenschafts-Vorschlägen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00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Unser Beitrag:</a:t>
            </a:r>
            <a:br>
              <a:rPr lang="de-DE" dirty="0" smtClean="0"/>
            </a:br>
            <a:r>
              <a:rPr lang="de-DE" dirty="0" smtClean="0"/>
              <a:t>Eigenschafts-Vorschläge</a:t>
            </a:r>
            <a:br>
              <a:rPr lang="de-DE" dirty="0" smtClean="0"/>
            </a:b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smtClean="0"/>
              <a:t>Szenario: Ein Nutzer möchte eine Eigenschaft zu einem Item hinzufügen.</a:t>
            </a:r>
          </a:p>
          <a:p>
            <a:endParaRPr lang="de-DE" dirty="0" smtClean="0"/>
          </a:p>
          <a:p>
            <a:pPr lvl="1"/>
            <a:r>
              <a:rPr lang="de-DE" dirty="0" smtClean="0"/>
              <a:t>Unsere Erweiterung findet </a:t>
            </a:r>
            <a:r>
              <a:rPr lang="de-DE" b="1" dirty="0" smtClean="0"/>
              <a:t>automatisch</a:t>
            </a:r>
            <a:r>
              <a:rPr lang="de-DE" dirty="0" smtClean="0"/>
              <a:t> passende Eigenschaften für ein Item und zeigt sie an. </a:t>
            </a:r>
          </a:p>
          <a:p>
            <a:endParaRPr lang="de-DE" dirty="0"/>
          </a:p>
          <a:p>
            <a:pPr marL="0" lvl="1" indent="0">
              <a:buNone/>
            </a:pPr>
            <a:r>
              <a:rPr lang="de-DE" sz="2400" dirty="0"/>
              <a:t>→</a:t>
            </a:r>
            <a:r>
              <a:rPr lang="de-DE" dirty="0" smtClean="0"/>
              <a:t> Nutzer findet schneller die gewünschte Eigenschaft </a:t>
            </a:r>
          </a:p>
          <a:p>
            <a:pPr marL="358775" lvl="2" indent="0">
              <a:buNone/>
            </a:pPr>
            <a:r>
              <a:rPr lang="de-DE" dirty="0"/>
              <a:t>	</a:t>
            </a:r>
            <a:r>
              <a:rPr lang="de-DE" dirty="0" smtClean="0">
                <a:solidFill>
                  <a:srgbClr val="00B050"/>
                </a:solidFill>
              </a:rPr>
              <a:t>Informationen</a:t>
            </a:r>
          </a:p>
          <a:p>
            <a:r>
              <a:rPr lang="de-DE" sz="2400" dirty="0">
                <a:solidFill>
                  <a:prstClr val="black"/>
                </a:solidFill>
              </a:rPr>
              <a:t>→</a:t>
            </a:r>
            <a:r>
              <a:rPr lang="de-DE" dirty="0" smtClean="0"/>
              <a:t> Nutzer wählen seltener irrtümlich nicht geeignete Eigenschaften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dirty="0" smtClean="0">
                <a:solidFill>
                  <a:srgbClr val="00B050"/>
                </a:solidFill>
              </a:rPr>
              <a:t>Daten-Qualität 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614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9" name="Rechteck 8"/>
          <p:cNvSpPr/>
          <p:nvPr/>
        </p:nvSpPr>
        <p:spPr>
          <a:xfrm>
            <a:off x="2860911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</a:t>
            </a:r>
            <a:endParaRPr lang="de-DE" b="1" dirty="0"/>
          </a:p>
        </p:txBody>
      </p:sp>
      <p:sp>
        <p:nvSpPr>
          <p:cNvPr id="7" name="Rechteck 6"/>
          <p:cNvSpPr/>
          <p:nvPr/>
        </p:nvSpPr>
        <p:spPr>
          <a:xfrm>
            <a:off x="2861531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de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Don Quijote</a:t>
            </a:r>
          </a:p>
          <a:p>
            <a:r>
              <a:rPr lang="de-DE" dirty="0" smtClean="0"/>
              <a:t>Dinosaurier</a:t>
            </a:r>
          </a:p>
          <a:p>
            <a:r>
              <a:rPr lang="de-DE" dirty="0" smtClean="0"/>
              <a:t>Das Leben, das Uni…</a:t>
            </a:r>
          </a:p>
          <a:p>
            <a:r>
              <a:rPr lang="de-DE" dirty="0" smtClean="0"/>
              <a:t>Dubai</a:t>
            </a:r>
          </a:p>
          <a:p>
            <a:r>
              <a:rPr lang="de-DE" dirty="0" smtClean="0"/>
              <a:t>Dienstag</a:t>
            </a:r>
          </a:p>
          <a:p>
            <a:r>
              <a:rPr lang="de-DE" dirty="0" smtClean="0"/>
              <a:t>…</a:t>
            </a:r>
          </a:p>
        </p:txBody>
      </p:sp>
      <p:sp>
        <p:nvSpPr>
          <p:cNvPr id="8" name="Rechteck 7"/>
          <p:cNvSpPr/>
          <p:nvPr/>
        </p:nvSpPr>
        <p:spPr>
          <a:xfrm>
            <a:off x="2861531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Dessertbananen</a:t>
            </a:r>
          </a:p>
          <a:p>
            <a:r>
              <a:rPr lang="de-DE" dirty="0" smtClean="0"/>
              <a:t>Deutsch</a:t>
            </a:r>
          </a:p>
          <a:p>
            <a:r>
              <a:rPr lang="de-DE" dirty="0" smtClean="0"/>
              <a:t>Deutschland</a:t>
            </a:r>
          </a:p>
          <a:p>
            <a:r>
              <a:rPr lang="de-DE" dirty="0" smtClean="0"/>
              <a:t>Dezember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00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11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i="1" dirty="0"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de-DE" b="1" dirty="0" smtClean="0"/>
              <a:t>Englische</a:t>
            </a:r>
            <a:r>
              <a:rPr lang="de-DE" dirty="0" smtClean="0"/>
              <a:t> Wikipedia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8210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dirty="0" smtClean="0"/>
              <a:t>Vorschläge für Werte!</a:t>
            </a:r>
            <a:endParaRPr lang="de-DE" sz="360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4911725"/>
            <a:ext cx="215900" cy="180975"/>
          </a:xfrm>
        </p:spPr>
        <p:txBody>
          <a:bodyPr/>
          <a:lstStyle/>
          <a:p>
            <a:fld id="{AD7EDDA2-D529-494D-8DD4-5843EC9A48A2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226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605120"/>
            <a:ext cx="2664296" cy="4706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Deutschland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Wert-Vorschlägen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21</a:t>
            </a:fld>
            <a:endParaRPr lang="de-DE"/>
          </a:p>
        </p:txBody>
      </p:sp>
      <p:sp>
        <p:nvSpPr>
          <p:cNvPr id="2" name="Ellipse 1"/>
          <p:cNvSpPr/>
          <p:nvPr/>
        </p:nvSpPr>
        <p:spPr>
          <a:xfrm>
            <a:off x="2862151" y="1556916"/>
            <a:ext cx="1853865" cy="394567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91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Unser Beitrag: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Wert-Vorschläge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smtClean="0"/>
              <a:t>Szenario: Ein Nutzer möchte eine Aussage zu einem Item hinzufügen und hat bereits eine Eigenschaft ausgewählt.</a:t>
            </a:r>
          </a:p>
          <a:p>
            <a:endParaRPr lang="de-DE" dirty="0" smtClean="0"/>
          </a:p>
          <a:p>
            <a:pPr lvl="1"/>
            <a:r>
              <a:rPr lang="de-DE" dirty="0" smtClean="0"/>
              <a:t>Unsere Erweiterung findet </a:t>
            </a:r>
            <a:r>
              <a:rPr lang="de-DE" b="1" dirty="0" smtClean="0"/>
              <a:t>automatisch</a:t>
            </a:r>
            <a:r>
              <a:rPr lang="de-DE" dirty="0" smtClean="0"/>
              <a:t> passende Werte für diese </a:t>
            </a:r>
            <a:r>
              <a:rPr lang="de-DE" i="1" dirty="0" smtClean="0"/>
              <a:t>Eigenschaft</a:t>
            </a:r>
            <a:r>
              <a:rPr lang="de-DE" dirty="0" smtClean="0"/>
              <a:t> für das betrachtete </a:t>
            </a:r>
            <a:r>
              <a:rPr lang="de-DE" i="1" dirty="0" smtClean="0"/>
              <a:t>Item</a:t>
            </a:r>
            <a:r>
              <a:rPr lang="de-DE" dirty="0" smtClean="0"/>
              <a:t> und zeigt sie an. </a:t>
            </a:r>
          </a:p>
          <a:p>
            <a:endParaRPr lang="de-DE" dirty="0"/>
          </a:p>
          <a:p>
            <a:pPr marL="0" lvl="1" indent="0">
              <a:buNone/>
            </a:pPr>
            <a:r>
              <a:rPr lang="de-DE" sz="2400" dirty="0"/>
              <a:t>→</a:t>
            </a:r>
            <a:r>
              <a:rPr lang="de-DE" dirty="0" smtClean="0"/>
              <a:t> Nutzer findet schneller den gewünschten Wert</a:t>
            </a:r>
          </a:p>
          <a:p>
            <a:pPr marL="358775" lvl="2" indent="0">
              <a:buNone/>
            </a:pPr>
            <a:r>
              <a:rPr lang="de-DE" dirty="0"/>
              <a:t>	</a:t>
            </a:r>
            <a:r>
              <a:rPr lang="de-DE" dirty="0" smtClean="0">
                <a:solidFill>
                  <a:srgbClr val="00B050"/>
                </a:solidFill>
              </a:rPr>
              <a:t>Informationen </a:t>
            </a:r>
          </a:p>
          <a:p>
            <a:r>
              <a:rPr lang="de-DE" sz="2400" dirty="0">
                <a:solidFill>
                  <a:prstClr val="black"/>
                </a:solidFill>
              </a:rPr>
              <a:t>→</a:t>
            </a:r>
            <a:r>
              <a:rPr lang="de-DE" dirty="0" smtClean="0"/>
              <a:t> Nutzer wählen seltener irrtümlich nicht geeignete Werte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dirty="0" smtClean="0">
                <a:solidFill>
                  <a:srgbClr val="00B050"/>
                </a:solidFill>
              </a:rPr>
              <a:t>Daten-Qualität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718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Macht mit auf </a:t>
            </a:r>
            <a:r>
              <a:rPr lang="de-DE" dirty="0"/>
              <a:t>w</a:t>
            </a:r>
            <a:r>
              <a:rPr lang="de-DE" dirty="0" smtClean="0"/>
              <a:t>ikidata.org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88973"/>
            <a:ext cx="3378630" cy="2390380"/>
          </a:xfr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321" y="1185679"/>
            <a:ext cx="2088232" cy="319696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9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Französische</a:t>
            </a:r>
            <a:r>
              <a:rPr lang="en-US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09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Italienische</a:t>
            </a:r>
            <a:r>
              <a:rPr lang="de-DE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87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Griechische</a:t>
            </a:r>
            <a:r>
              <a:rPr lang="de-DE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83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3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Türkische </a:t>
            </a:r>
            <a:r>
              <a:rPr lang="de-DE" dirty="0" smtClean="0"/>
              <a:t>Wikipedia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20272" y="4155926"/>
            <a:ext cx="2094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 err="1" smtClean="0">
                <a:solidFill>
                  <a:schemeClr val="bg1"/>
                </a:solidFill>
              </a:rPr>
              <a:t>usw</a:t>
            </a:r>
            <a:r>
              <a:rPr lang="de-DE" sz="5400" dirty="0" smtClean="0">
                <a:solidFill>
                  <a:schemeClr val="bg1"/>
                </a:solidFill>
              </a:rPr>
              <a:t>…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956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repos\Wikidata.lib\documents\2014-07-07 Bachelorpodium\wikidata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Wikidata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6094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1367643" y="771550"/>
            <a:ext cx="6408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Wikidata</a:t>
            </a:r>
            <a:r>
              <a:rPr lang="de-DE" sz="2000" dirty="0"/>
              <a:t> speichert Wissen strukturiert und </a:t>
            </a:r>
          </a:p>
          <a:p>
            <a:pPr algn="ctr"/>
            <a:r>
              <a:rPr lang="de-DE" sz="2000" i="1" dirty="0" smtClean="0"/>
              <a:t>unabhängig </a:t>
            </a:r>
            <a:r>
              <a:rPr lang="de-DE" sz="2000" i="1" dirty="0"/>
              <a:t>von Sprachen</a:t>
            </a:r>
            <a:endParaRPr lang="en-US" sz="2000" i="1" dirty="0"/>
          </a:p>
        </p:txBody>
      </p:sp>
      <p:pic>
        <p:nvPicPr>
          <p:cNvPr id="6" name="Picture 4" descr="http://upload.wikimedia.org/wikipedia/commons/thumb/6/66/Wikidata-logo-en.svg/500px-Wikidata-logo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44" y="1635646"/>
            <a:ext cx="3641712" cy="227728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3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67544" y="843557"/>
            <a:ext cx="604867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5103" y="4975592"/>
            <a:ext cx="139068" cy="116438"/>
          </a:xfrm>
        </p:spPr>
        <p:txBody>
          <a:bodyPr/>
          <a:lstStyle/>
          <a:p>
            <a:fld id="{1836B242-8B9E-44AA-8C45-F3E8273E0405}" type="slidenum">
              <a:rPr lang="de-DE" smtClean="0"/>
              <a:t>9</a:t>
            </a:fld>
            <a:endParaRPr lang="de-DE"/>
          </a:p>
        </p:txBody>
      </p:sp>
      <p:grpSp>
        <p:nvGrpSpPr>
          <p:cNvPr id="3" name="Gruppieren 2"/>
          <p:cNvGrpSpPr/>
          <p:nvPr/>
        </p:nvGrpSpPr>
        <p:grpSpPr>
          <a:xfrm>
            <a:off x="139402" y="3188602"/>
            <a:ext cx="1447832" cy="1954897"/>
            <a:chOff x="139402" y="3188602"/>
            <a:chExt cx="1447832" cy="1954897"/>
          </a:xfrm>
        </p:grpSpPr>
        <p:sp>
          <p:nvSpPr>
            <p:cNvPr id="8" name="Rectangle 7"/>
            <p:cNvSpPr/>
            <p:nvPr/>
          </p:nvSpPr>
          <p:spPr>
            <a:xfrm>
              <a:off x="179242" y="3720501"/>
              <a:ext cx="1368153" cy="142299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http://upload.wikimedia.org/wikipedia/commons/thumb/f/f0/Wikipedia-logo-de.png/490px-Wikipedia-logo-de.png?uselang=d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0" y="3188602"/>
              <a:ext cx="1097734" cy="1344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39402" y="4692523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159.456 (2012)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690724" y="3035106"/>
            <a:ext cx="1447832" cy="2116217"/>
            <a:chOff x="1688172" y="3035106"/>
            <a:chExt cx="1447832" cy="2116217"/>
          </a:xfrm>
        </p:grpSpPr>
        <p:sp>
          <p:nvSpPr>
            <p:cNvPr id="17" name="Rectangle 16"/>
            <p:cNvSpPr/>
            <p:nvPr/>
          </p:nvSpPr>
          <p:spPr>
            <a:xfrm>
              <a:off x="1704388" y="3728325"/>
              <a:ext cx="1415397" cy="14229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2" name="Picture 2" descr="http://upload.wikimedia.org/wikipedia/commons/thumb/b/b8/Wikipedia-logo-v2-da.svg/500px-Wikipedia-logo-v2-da.svg.png?uselang=d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415" y="3035106"/>
              <a:ext cx="1415397" cy="1624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688172" y="4700526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154.606 (2009)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3242046" y="3239997"/>
            <a:ext cx="1447832" cy="1902877"/>
            <a:chOff x="3203848" y="3239997"/>
            <a:chExt cx="1447832" cy="1902877"/>
          </a:xfrm>
        </p:grpSpPr>
        <p:sp>
          <p:nvSpPr>
            <p:cNvPr id="19" name="Rectangle 18"/>
            <p:cNvSpPr/>
            <p:nvPr/>
          </p:nvSpPr>
          <p:spPr>
            <a:xfrm>
              <a:off x="3246117" y="3719876"/>
              <a:ext cx="1363294" cy="14229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6" name="Picture 6" descr="http://upload.wikimedia.org/wikipedia/commons/thumb/a/a4/Wikipedia_svg_logo-pl.svg/500px-Wikipedia_svg_logo-pl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0666" y="3239997"/>
              <a:ext cx="1174196" cy="1347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203848" y="4702514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148.691 (2006)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4793367" y="3147814"/>
            <a:ext cx="1434817" cy="1995060"/>
            <a:chOff x="4734810" y="3147814"/>
            <a:chExt cx="1434817" cy="1995060"/>
          </a:xfrm>
        </p:grpSpPr>
        <p:sp>
          <p:nvSpPr>
            <p:cNvPr id="22" name="Rectangle 21"/>
            <p:cNvSpPr/>
            <p:nvPr/>
          </p:nvSpPr>
          <p:spPr>
            <a:xfrm>
              <a:off x="4734810" y="3712560"/>
              <a:ext cx="1434817" cy="143031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8" name="Picture 8" descr="http://upload.wikimedia.org/wikipedia/commons/thumb/1/1f/Wikipedia-logo-v2-ja.svg/500px-Wikipedia-logo-v2-ja.svg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33"/>
            <a:stretch/>
          </p:blipFill>
          <p:spPr bwMode="auto">
            <a:xfrm>
              <a:off x="4743487" y="3147814"/>
              <a:ext cx="1401025" cy="140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226218" y="4692837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???</a:t>
              </a:r>
              <a:endParaRPr lang="en-US" sz="12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27583" y="843557"/>
            <a:ext cx="4836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</a:t>
            </a:r>
            <a:r>
              <a:rPr lang="de-DE" sz="2000" dirty="0" err="1" smtClean="0"/>
              <a:t>Sprachenunabhängikeit</a:t>
            </a:r>
            <a:r>
              <a:rPr lang="de-DE" sz="2000" dirty="0" smtClean="0"/>
              <a:t>: </a:t>
            </a:r>
          </a:p>
          <a:p>
            <a:r>
              <a:rPr lang="de-DE" sz="1400" dirty="0" smtClean="0"/>
              <a:t>	• keine widersprüchlichen Informationen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• Wartungsaufwand kleiner</a:t>
            </a:r>
            <a:endParaRPr lang="en-US" sz="1400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6516216" y="843557"/>
            <a:ext cx="2520280" cy="4299943"/>
            <a:chOff x="6516216" y="843557"/>
            <a:chExt cx="2520280" cy="4299943"/>
          </a:xfrm>
        </p:grpSpPr>
        <p:sp>
          <p:nvSpPr>
            <p:cNvPr id="29" name="Rectangle 28"/>
            <p:cNvSpPr/>
            <p:nvPr/>
          </p:nvSpPr>
          <p:spPr>
            <a:xfrm>
              <a:off x="6516216" y="843557"/>
              <a:ext cx="2520280" cy="429994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http://upload.wikimedia.org/wikipedia/commons/thumb/6/66/Wikidata-logo-en.svg/640px-Wikidata-logo-en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076" y="2266866"/>
              <a:ext cx="2194560" cy="155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7018777" y="4187540"/>
              <a:ext cx="1515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161.097 </a:t>
              </a:r>
            </a:p>
            <a:p>
              <a:pPr algn="ctr"/>
              <a:r>
                <a:rPr lang="de-DE" sz="14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(31. 12. 2013)</a:t>
              </a:r>
              <a:endParaRPr lang="de-DE" sz="14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827583" y="2212756"/>
            <a:ext cx="4703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Einwohnerzahl von Potsdam?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8154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315</Words>
  <Application>Microsoft Office PowerPoint</Application>
  <PresentationFormat>Bildschirmpräsentation (16:9)</PresentationFormat>
  <Paragraphs>139</Paragraphs>
  <Slides>23</Slides>
  <Notes>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Arial</vt:lpstr>
      <vt:lpstr>Calibri</vt:lpstr>
      <vt:lpstr>Gill Sans Light</vt:lpstr>
      <vt:lpstr>Verdana</vt:lpstr>
      <vt:lpstr>hpi_ppt_master_16_9</vt:lpstr>
      <vt:lpstr>Image</vt:lpstr>
      <vt:lpstr>Das Wissen der Welt erweitern – Big Data zum Mitmachen Unterstützung der Datenvervollständigung von Wikidata mit Assoziationsregeln</vt:lpstr>
      <vt:lpstr>Englische Wikipedia</vt:lpstr>
      <vt:lpstr>Französische Wikipedia</vt:lpstr>
      <vt:lpstr>Italienische Wikipedia</vt:lpstr>
      <vt:lpstr>Griechische Wikipedia</vt:lpstr>
      <vt:lpstr>Türkische Wikipedia</vt:lpstr>
      <vt:lpstr>Wikidata</vt:lpstr>
      <vt:lpstr>PowerPoint-Präsentation</vt:lpstr>
      <vt:lpstr>Wikidata</vt:lpstr>
      <vt:lpstr>Wikidata</vt:lpstr>
      <vt:lpstr>Wikidatas Inhalt: Items</vt:lpstr>
      <vt:lpstr>Aussagen = Eigenschaft + Wert</vt:lpstr>
      <vt:lpstr>Wikidata erweitern</vt:lpstr>
      <vt:lpstr>Wikidata erweitern - bisher</vt:lpstr>
      <vt:lpstr>Vorschläge für Eigenschaften!</vt:lpstr>
      <vt:lpstr>Wikidata erweitern – mit Vorschlägen</vt:lpstr>
      <vt:lpstr>Wikidata erweitern – mit Eigenschafts-Vorschlägen</vt:lpstr>
      <vt:lpstr>Unser Beitrag: Eigenschafts-Vorschläge </vt:lpstr>
      <vt:lpstr>Wikidata erweitern – bisher</vt:lpstr>
      <vt:lpstr>Vorschläge für Werte!</vt:lpstr>
      <vt:lpstr>Wikidata erweitern – mit Wert-Vorschlägen</vt:lpstr>
      <vt:lpstr>Unser Beitrag:  Wert-Vorschläge</vt:lpstr>
      <vt:lpstr>Macht mit auf wikidata.org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Wissen der Welt erweitern – Big Data zum Mitmachen Unterstützung der Datenvervollständigung von Wikidata mit Assoziationsregeln</dc:title>
  <dc:creator>V W</dc:creator>
  <cp:lastModifiedBy>Christian Dullweber</cp:lastModifiedBy>
  <cp:revision>46</cp:revision>
  <dcterms:created xsi:type="dcterms:W3CDTF">2014-05-13T08:54:39Z</dcterms:created>
  <dcterms:modified xsi:type="dcterms:W3CDTF">2014-06-07T16:13:40Z</dcterms:modified>
</cp:coreProperties>
</file>